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anva Sans" charset="1" panose="020B0503030501040103"/>
      <p:regular r:id="rId26"/>
    </p:embeddedFont>
    <p:embeddedFont>
      <p:font typeface="Times New Roman MT" charset="1" panose="02030502070405020303"/>
      <p:regular r:id="rId27"/>
    </p:embeddedFont>
    <p:embeddedFont>
      <p:font typeface="Canva Sans Medium Italics" charset="1" panose="020B0603030501040103"/>
      <p:regular r:id="rId28"/>
    </p:embeddedFont>
    <p:embeddedFont>
      <p:font typeface="Canva Sans Bold" charset="1" panose="020B0803030501040103"/>
      <p:regular r:id="rId30"/>
    </p:embeddedFont>
    <p:embeddedFont>
      <p:font typeface="Canva Sans Italics" charset="1" panose="020B0503030501040103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3.xml" Type="http://schemas.openxmlformats.org/officeDocument/2006/relationships/notesSlide"/><Relationship Id="rId32" Target="notesSlides/notesSlide4.xml" Type="http://schemas.openxmlformats.org/officeDocument/2006/relationships/notesSlide"/><Relationship Id="rId33" Target="notesSlides/notesSlide5.xml" Type="http://schemas.openxmlformats.org/officeDocument/2006/relationships/notesSlide"/><Relationship Id="rId34" Target="notesSlides/notesSlide6.xml" Type="http://schemas.openxmlformats.org/officeDocument/2006/relationships/notesSlide"/><Relationship Id="rId35" Target="notesSlides/notesSlide7.xml" Type="http://schemas.openxmlformats.org/officeDocument/2006/relationships/notesSlide"/><Relationship Id="rId36" Target="notesSlides/notesSlide8.xml" Type="http://schemas.openxmlformats.org/officeDocument/2006/relationships/notesSlide"/><Relationship Id="rId37" Target="notesSlides/notesSlide9.xml" Type="http://schemas.openxmlformats.org/officeDocument/2006/relationships/notesSlide"/><Relationship Id="rId38" Target="notesSlides/notesSlide10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Welcome everyone! Whether you're coming from another country or state, settling into off-campus housing can be overwhelming. I’m here to walk you through everything—from finding a place to understanding your rights—so you feel confident and supported.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RSS provides free tools and guidance to help you find housing, understand leases, connect with roommates, and navigate transportation and local services. We’re your first stop for off-campus support.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RSS provides free tools and guidance to help you find housing, understand leases, connect with roommates, and navigate transportation and local services. We’re your first stop for off-campus support.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RSS provides free tools and guidance to help you find housing, understand leases, connect with roommates, and navigate transportation and local services. We’re your first stop for off-campus support.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Your deposit is refundable, but only if you follow the process: document everything, don’t damage the unit, and give proper notice. Know the difference between damage and wear and tear.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6182" y="9836474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AutoShape 4" id="4"/>
          <p:cNvSpPr/>
          <p:nvPr/>
        </p:nvSpPr>
        <p:spPr>
          <a:xfrm flipH="true" flipV="true">
            <a:off x="6828556" y="0"/>
            <a:ext cx="2029135" cy="1822177"/>
          </a:xfrm>
          <a:prstGeom prst="line">
            <a:avLst/>
          </a:prstGeom>
          <a:ln cap="rnd" w="19050">
            <a:solidFill>
              <a:srgbClr val="FEAD0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716182" y="2161958"/>
            <a:ext cx="16855636" cy="23812"/>
          </a:xfrm>
          <a:prstGeom prst="line">
            <a:avLst/>
          </a:prstGeom>
          <a:ln cap="rnd" w="19050">
            <a:solidFill>
              <a:srgbClr val="FEAD0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716182" y="0"/>
            <a:ext cx="6112374" cy="2154057"/>
            <a:chOff x="0" y="0"/>
            <a:chExt cx="1609843" cy="5673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09843" cy="567324"/>
            </a:xfrm>
            <a:custGeom>
              <a:avLst/>
              <a:gdLst/>
              <a:ahLst/>
              <a:cxnLst/>
              <a:rect r="r" b="b" t="t" l="l"/>
              <a:pathLst>
                <a:path h="567324" w="1609843">
                  <a:moveTo>
                    <a:pt x="0" y="0"/>
                  </a:moveTo>
                  <a:lnTo>
                    <a:pt x="1609843" y="0"/>
                  </a:lnTo>
                  <a:lnTo>
                    <a:pt x="1609843" y="567324"/>
                  </a:lnTo>
                  <a:lnTo>
                    <a:pt x="0" y="567324"/>
                  </a:lnTo>
                  <a:close/>
                </a:path>
              </a:pathLst>
            </a:custGeom>
            <a:solidFill>
              <a:srgbClr val="FCAF0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09843" cy="605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73483"/>
            <a:ext cx="4828361" cy="1207090"/>
          </a:xfrm>
          <a:custGeom>
            <a:avLst/>
            <a:gdLst/>
            <a:ahLst/>
            <a:cxnLst/>
            <a:rect r="r" b="b" t="t" l="l"/>
            <a:pathLst>
              <a:path h="1207090" w="4828361">
                <a:moveTo>
                  <a:pt x="0" y="0"/>
                </a:moveTo>
                <a:lnTo>
                  <a:pt x="4828361" y="0"/>
                </a:lnTo>
                <a:lnTo>
                  <a:pt x="4828361" y="1207090"/>
                </a:lnTo>
                <a:lnTo>
                  <a:pt x="0" y="1207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53377" y="4011370"/>
            <a:ext cx="15181246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18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SAFE-MD: Statistical Analysis and Forecasting of Crime Events in Maryland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57691" y="19753"/>
            <a:ext cx="840160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0"/>
              </a:lnSpc>
              <a:spcBef>
                <a:spcPct val="0"/>
              </a:spcBef>
            </a:pPr>
            <a:r>
              <a:rPr lang="en-US" sz="5700" spc="176">
                <a:solidFill>
                  <a:srgbClr val="333333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Retriever Student Services</a:t>
            </a:r>
          </a:p>
        </p:txBody>
      </p:sp>
      <p:grpSp>
        <p:nvGrpSpPr>
          <p:cNvPr name="Group 12" id="12"/>
          <p:cNvGrpSpPr/>
          <p:nvPr/>
        </p:nvGrpSpPr>
        <p:grpSpPr>
          <a:xfrm rot="-3305110">
            <a:off x="3530164" y="1699339"/>
            <a:ext cx="6112374" cy="3772997"/>
            <a:chOff x="0" y="0"/>
            <a:chExt cx="1609843" cy="9937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09843" cy="993711"/>
            </a:xfrm>
            <a:custGeom>
              <a:avLst/>
              <a:gdLst/>
              <a:ahLst/>
              <a:cxnLst/>
              <a:rect r="r" b="b" t="t" l="l"/>
              <a:pathLst>
                <a:path h="993711" w="1609843">
                  <a:moveTo>
                    <a:pt x="0" y="0"/>
                  </a:moveTo>
                  <a:lnTo>
                    <a:pt x="1609843" y="0"/>
                  </a:lnTo>
                  <a:lnTo>
                    <a:pt x="1609843" y="993711"/>
                  </a:lnTo>
                  <a:lnTo>
                    <a:pt x="0" y="993711"/>
                  </a:lnTo>
                  <a:close/>
                </a:path>
              </a:pathLst>
            </a:custGeom>
            <a:solidFill>
              <a:srgbClr val="FCAF0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609843" cy="1031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16182" y="2161958"/>
            <a:ext cx="16855636" cy="7674516"/>
            <a:chOff x="0" y="0"/>
            <a:chExt cx="4439344" cy="20212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439345" cy="2021272"/>
            </a:xfrm>
            <a:custGeom>
              <a:avLst/>
              <a:gdLst/>
              <a:ahLst/>
              <a:cxnLst/>
              <a:rect r="r" b="b" t="t" l="l"/>
              <a:pathLst>
                <a:path h="2021272" w="4439345">
                  <a:moveTo>
                    <a:pt x="0" y="0"/>
                  </a:moveTo>
                  <a:lnTo>
                    <a:pt x="4439345" y="0"/>
                  </a:lnTo>
                  <a:lnTo>
                    <a:pt x="4439345" y="2021272"/>
                  </a:lnTo>
                  <a:lnTo>
                    <a:pt x="0" y="20212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439344" cy="205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553377" y="3868495"/>
            <a:ext cx="15738544" cy="2412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2"/>
              </a:lnSpc>
              <a:spcBef>
                <a:spcPct val="0"/>
              </a:spcBef>
            </a:pPr>
            <a:r>
              <a:rPr lang="en-US" sz="7452" spc="231">
                <a:solidFill>
                  <a:srgbClr val="333333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Welcom</a:t>
            </a:r>
            <a:r>
              <a:rPr lang="en-US" sz="7452" spc="231">
                <a:solidFill>
                  <a:srgbClr val="333333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 to UMBC Off-Campus Housing Support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4728" y="6887920"/>
            <a:ext cx="1573854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i="true">
                <a:solidFill>
                  <a:srgbClr val="333333"/>
                </a:solidFill>
                <a:latin typeface="Canva Sans Medium Italics"/>
                <a:ea typeface="Canva Sans Medium Italics"/>
                <a:cs typeface="Canva Sans Medium Italics"/>
                <a:sym typeface="Canva Sans Medium Italics"/>
              </a:rPr>
              <a:t>Supporting Your Transition to Living Off Campus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580228" y="1570051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Maryland Lease Laws (Simplified):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77296" y="1570051"/>
            <a:ext cx="7719005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Lea</a:t>
            </a: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se &amp; Co-Signer Laws in Maryland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18675" y="3997444"/>
            <a:ext cx="13169117" cy="185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📖 Sec 8-205: Lease must be written</a:t>
            </a:r>
          </a:p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📖 Sec 8-213: Co-signers are liable if you don’t pay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📖 Sec 8-208: Can’t auto-renew without notice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1974333" y="1570051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Security Deposits: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34600" y="1591171"/>
            <a:ext cx="7277895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Security Deposits – What to Know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46261" y="3454477"/>
            <a:ext cx="11054573" cy="308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💵 Max 2 months’ rent</a:t>
            </a:r>
          </a:p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🏦 Must be in an interest-bearing account</a:t>
            </a:r>
          </a:p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📸</a:t>
            </a: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Document house’s move-in condition</a:t>
            </a:r>
          </a:p>
          <a:p>
            <a:pPr algn="l">
              <a:lnSpc>
                <a:spcPts val="4896"/>
              </a:lnSpc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🧾 Always get a receipt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🧾 Get charges list at move-out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1196569" y="1437978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Damage vs. Wear and Tear: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68813" y="1448538"/>
            <a:ext cx="4396462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Know th</a:t>
            </a: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 Difference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43438" y="2933700"/>
            <a:ext cx="7664351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b="true" sz="4022" spc="124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Wear and Tear (Not charged):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✔ Minor scuffs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✔ Loose door knobs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4022" spc="124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Damage (You pay):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✘ Broken windows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✘ Stained carpet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✘ Unauthorized paint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1196569" y="1437978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Ending the Lease &amp; Evictions: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17706" y="1459098"/>
            <a:ext cx="7127130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Ending a</a:t>
            </a: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Lease or Facing Eviction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15942" y="3344594"/>
            <a:ext cx="988516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📅 Giv</a:t>
            </a: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 60-day written notice to leave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📬 Use email for records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⚖ Evictions go through court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📑 Landlord must file &amp; prove cause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1196569" y="1437978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Working with Your Landlord: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48590" y="1459098"/>
            <a:ext cx="6737069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Building a</a:t>
            </a: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Healthy Relationship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22119" y="3506017"/>
            <a:ext cx="7243762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📧 Communicat</a:t>
            </a: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 in writing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🛠️ Report issues quickly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📋 Request repairs formally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💬 Be respectful and clear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2238479" y="1437978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to Get Help: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32116" y="1459098"/>
            <a:ext cx="5300100" cy="50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Free Legal</a:t>
            </a:r>
            <a:r>
              <a:rPr lang="en-US" sz="3321" spc="10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Help &amp; Advice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58048" y="3075454"/>
            <a:ext cx="10533956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👨‍⚖️ JustAdvic</a:t>
            </a: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e: 30-min free consultation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⚖  Maryland Pro-Bono Resource Center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📃 MD Volunteer Lawyers: Lease review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⚖ MD Legal Aid: Eviction defense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🏛️ Baltimore Rent Court: Small claims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63736" y="7703225"/>
            <a:ext cx="10960528" cy="1075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43"/>
              </a:lnSpc>
              <a:spcBef>
                <a:spcPct val="0"/>
              </a:spcBef>
            </a:pPr>
            <a:r>
              <a:rPr lang="en-US" sz="2369" spc="73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If you’re stuck, don’t panic. You have support. Maryland offers free legal services for leases, eviction, and deposits. We also help guide you to the right place.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2238479" y="1437978"/>
            <a:ext cx="10993054" cy="52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b="true" sz="3460" spc="10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Final Tips: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70288" y="3183171"/>
            <a:ext cx="14317712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🗂️ Document everything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📧 Us</a:t>
            </a: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e email for all landlord communication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🔍 Inspect before and after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🕑 Give 60-day notice</a:t>
            </a:r>
          </a:p>
          <a:p>
            <a:pPr algn="l">
              <a:lnSpc>
                <a:spcPts val="4826"/>
              </a:lnSpc>
              <a:spcBef>
                <a:spcPct val="0"/>
              </a:spcBef>
            </a:pPr>
            <a:r>
              <a:rPr lang="en-US" sz="4022" spc="12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📞 RSS is always here to help; Make apt with us to walk through resources before signing a lease.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32119" y="-108828"/>
            <a:ext cx="11255881" cy="10287000"/>
            <a:chOff x="0" y="0"/>
            <a:chExt cx="4306586" cy="39358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06586" cy="3935885"/>
            </a:xfrm>
            <a:custGeom>
              <a:avLst/>
              <a:gdLst/>
              <a:ahLst/>
              <a:cxnLst/>
              <a:rect r="r" b="b" t="t" l="l"/>
              <a:pathLst>
                <a:path h="3935885" w="4306586">
                  <a:moveTo>
                    <a:pt x="0" y="0"/>
                  </a:moveTo>
                  <a:lnTo>
                    <a:pt x="4306586" y="0"/>
                  </a:lnTo>
                  <a:lnTo>
                    <a:pt x="4306586" y="3935885"/>
                  </a:lnTo>
                  <a:lnTo>
                    <a:pt x="0" y="3935885"/>
                  </a:lnTo>
                  <a:close/>
                </a:path>
              </a:pathLst>
            </a:custGeom>
            <a:solidFill>
              <a:srgbClr val="FCAF06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0000" y="2058279"/>
            <a:ext cx="4937760" cy="493776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30255" y="6805509"/>
            <a:ext cx="435725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UMBC Off-Campus Housing Website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36965" y="2902027"/>
            <a:ext cx="2846189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spc="102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To Reach Out: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34150" y="3965583"/>
            <a:ext cx="6651820" cy="920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en-US" b="true" sz="3028" spc="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Griselda Flores, Ph.D., </a:t>
            </a:r>
            <a:r>
              <a:rPr lang="en-US" sz="3028" i="true" spc="93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Director, Essential Needs and Connections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84793" y="5378297"/>
            <a:ext cx="5412284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i="true" spc="102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Phone:</a:t>
            </a:r>
            <a:r>
              <a:rPr lang="en-US" sz="3321" spc="1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+1 (</a:t>
            </a:r>
            <a:r>
              <a:rPr lang="en-US" sz="3321" spc="1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410)-455-2770</a:t>
            </a:r>
          </a:p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3321" i="true" spc="102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Email:</a:t>
            </a:r>
            <a:r>
              <a:rPr lang="en-US" sz="3321" spc="1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ocss</a:t>
            </a:r>
            <a:r>
              <a:rPr lang="en-US" sz="3321" spc="10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@umbc.edu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580965" cy="10287000"/>
            <a:chOff x="0" y="0"/>
            <a:chExt cx="1370105" cy="39358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0105" cy="3935885"/>
            </a:xfrm>
            <a:custGeom>
              <a:avLst/>
              <a:gdLst/>
              <a:ahLst/>
              <a:cxnLst/>
              <a:rect r="r" b="b" t="t" l="l"/>
              <a:pathLst>
                <a:path h="3935885" w="1370105">
                  <a:moveTo>
                    <a:pt x="0" y="0"/>
                  </a:moveTo>
                  <a:lnTo>
                    <a:pt x="1370105" y="0"/>
                  </a:lnTo>
                  <a:lnTo>
                    <a:pt x="1370105" y="3935885"/>
                  </a:lnTo>
                  <a:lnTo>
                    <a:pt x="0" y="3935885"/>
                  </a:lnTo>
                  <a:close/>
                </a:path>
              </a:pathLst>
            </a:custGeom>
            <a:solidFill>
              <a:srgbClr val="FCAF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7058" y="986743"/>
            <a:ext cx="2795085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 Offer at DOS?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44767" y="3861759"/>
            <a:ext cx="10263701" cy="294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✅ Housing Listings &amp; Roommate Finder</a:t>
            </a:r>
          </a:p>
          <a:p>
            <a:pPr algn="l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✅ Lease Guidance &amp; Tenant Rights</a:t>
            </a:r>
          </a:p>
          <a:p>
            <a:pPr algn="l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✅ Transit &amp; Local Resource Info</a:t>
            </a:r>
          </a:p>
          <a:p>
            <a:pPr algn="l">
              <a:lnSpc>
                <a:spcPts val="5938"/>
              </a:lnSpc>
              <a:spcBef>
                <a:spcPct val="0"/>
              </a:spcBef>
            </a:pPr>
            <a:r>
              <a:rPr lang="en-US" sz="424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✅ Legal Aid Resources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2143" y="2679731"/>
            <a:ext cx="9322935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sz="4153" spc="128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Your Housing Support Team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42143" y="9885128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580965" cy="10287000"/>
            <a:chOff x="0" y="0"/>
            <a:chExt cx="1370105" cy="39358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0105" cy="3935885"/>
            </a:xfrm>
            <a:custGeom>
              <a:avLst/>
              <a:gdLst/>
              <a:ahLst/>
              <a:cxnLst/>
              <a:rect r="r" b="b" t="t" l="l"/>
              <a:pathLst>
                <a:path h="3935885" w="1370105">
                  <a:moveTo>
                    <a:pt x="0" y="0"/>
                  </a:moveTo>
                  <a:lnTo>
                    <a:pt x="1370105" y="0"/>
                  </a:lnTo>
                  <a:lnTo>
                    <a:pt x="1370105" y="3935885"/>
                  </a:lnTo>
                  <a:lnTo>
                    <a:pt x="0" y="3935885"/>
                  </a:lnTo>
                  <a:close/>
                </a:path>
              </a:pathLst>
            </a:custGeom>
            <a:solidFill>
              <a:srgbClr val="FCAF0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113895" y="613903"/>
            <a:ext cx="13597291" cy="9059195"/>
          </a:xfrm>
          <a:custGeom>
            <a:avLst/>
            <a:gdLst/>
            <a:ahLst/>
            <a:cxnLst/>
            <a:rect r="r" b="b" t="t" l="l"/>
            <a:pathLst>
              <a:path h="9059195" w="13597291">
                <a:moveTo>
                  <a:pt x="0" y="0"/>
                </a:moveTo>
                <a:lnTo>
                  <a:pt x="13597291" y="0"/>
                </a:lnTo>
                <a:lnTo>
                  <a:pt x="13597291" y="9059194"/>
                </a:lnTo>
                <a:lnTo>
                  <a:pt x="0" y="9059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7058" y="986743"/>
            <a:ext cx="2795085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Off-Campus Website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2143" y="9885128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685421" y="5598760"/>
            <a:ext cx="8542342" cy="5148088"/>
          </a:xfrm>
          <a:custGeom>
            <a:avLst/>
            <a:gdLst/>
            <a:ahLst/>
            <a:cxnLst/>
            <a:rect r="r" b="b" t="t" l="l"/>
            <a:pathLst>
              <a:path h="5148088" w="8542342">
                <a:moveTo>
                  <a:pt x="0" y="0"/>
                </a:moveTo>
                <a:lnTo>
                  <a:pt x="8542341" y="0"/>
                </a:lnTo>
                <a:lnTo>
                  <a:pt x="8542341" y="5148089"/>
                </a:lnTo>
                <a:lnTo>
                  <a:pt x="0" y="514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3" t="0" r="-24338" b="-1495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352048" y="1010978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Where to Start?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74559" y="2270726"/>
            <a:ext cx="10764066" cy="3126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🌐 Off-Campus Housing 101</a:t>
            </a:r>
          </a:p>
          <a:p>
            <a:pPr algn="l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🔍 Search listings or post your own</a:t>
            </a:r>
          </a:p>
          <a:p>
            <a:pPr algn="l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🧍‍♂️Use roommate finder</a:t>
            </a:r>
          </a:p>
          <a:p>
            <a:pPr algn="l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📌 Post profiles in myUMBC Classifieds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01642" y="1028700"/>
            <a:ext cx="4628991" cy="57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2"/>
              </a:lnSpc>
              <a:spcBef>
                <a:spcPct val="0"/>
              </a:spcBef>
            </a:pPr>
            <a:r>
              <a:rPr lang="en-US" sz="3793" spc="11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Finding Your Home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18049" y="9855779"/>
            <a:ext cx="6277085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https://umbc.och101.com/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52455" y="1455130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Identifying Your Needs: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59288" y="3002659"/>
            <a:ext cx="12153964" cy="2965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🏠</a:t>
            </a: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Apartment type: Studio, 1–3 bedroom, shared housing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🚌 Transit access: UMBC Shuttle, MTA bus/metro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🛒 Nearby stores, pharmacy, job location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🔐 Privacy: Private vs. shared rooms/bathrooms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💰 Budget: Rent + utilities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88136" y="1500099"/>
            <a:ext cx="8325116" cy="57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2"/>
              </a:lnSpc>
              <a:spcBef>
                <a:spcPct val="0"/>
              </a:spcBef>
            </a:pPr>
            <a:r>
              <a:rPr lang="en-US" sz="3793" spc="11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What to Co</a:t>
            </a:r>
            <a:r>
              <a:rPr lang="en-US" sz="3793" spc="11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nsider Before Renting?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52455" y="1455130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Transportation Access: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54898" y="4003230"/>
            <a:ext cx="12887704" cy="1771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🚍 UMBC</a:t>
            </a: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Transit: Free shuttle routes to major housing zones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🗺️ MTA Bus &amp; Metro: Statewide access</a:t>
            </a:r>
          </a:p>
          <a:p>
            <a:pPr algn="l">
              <a:lnSpc>
                <a:spcPts val="4758"/>
              </a:lnSpc>
              <a:spcBef>
                <a:spcPct val="0"/>
              </a:spcBef>
            </a:pPr>
            <a:r>
              <a:rPr lang="en-US" sz="33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🚶 Walkability: Close to campus = higher rent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939318" y="1459707"/>
            <a:ext cx="7777294" cy="614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  <a:spcBef>
                <a:spcPct val="0"/>
              </a:spcBef>
            </a:pPr>
            <a:r>
              <a:rPr lang="en-US" sz="4060" spc="125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Ge</a:t>
            </a:r>
            <a:r>
              <a:rPr lang="en-US" sz="4060" spc="125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tting Around Without a Car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52455" y="1455130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Rental Requirements: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30995" y="2515926"/>
            <a:ext cx="12887704" cy="671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8"/>
              </a:lnSpc>
              <a:spcBef>
                <a:spcPct val="0"/>
              </a:spcBef>
            </a:pPr>
            <a:r>
              <a:rPr lang="en-US" b="true" sz="3199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</a:t>
            </a:r>
            <a:r>
              <a:rPr lang="en-US" b="true" sz="3199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rnational Students: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Passport &amp; I-94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I-20 with OPT/CPT (if applicable)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Admission Letter &amp; $22k/year proof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Co-signer (if no US credit</a:t>
            </a:r>
          </a:p>
          <a:p>
            <a:pPr algn="l">
              <a:lnSpc>
                <a:spcPts val="4478"/>
              </a:lnSpc>
              <a:spcBef>
                <a:spcPct val="0"/>
              </a:spcBef>
            </a:pPr>
          </a:p>
          <a:p>
            <a:pPr algn="l">
              <a:lnSpc>
                <a:spcPts val="4478"/>
              </a:lnSpc>
              <a:spcBef>
                <a:spcPct val="0"/>
              </a:spcBef>
            </a:pPr>
            <a:r>
              <a:rPr lang="en-US" b="true" sz="3199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Domestic Students: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Photo ID, SSN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Proof of income (3x rent)</a:t>
            </a:r>
          </a:p>
          <a:p>
            <a:pPr algn="l" marL="690693" indent="-345346" lvl="1">
              <a:lnSpc>
                <a:spcPts val="4478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Credit score &gt;650 or Parent or Legal Guardian</a:t>
            </a:r>
          </a:p>
          <a:p>
            <a:pPr algn="l">
              <a:lnSpc>
                <a:spcPts val="4478"/>
              </a:lnSpc>
              <a:spcBef>
                <a:spcPct val="0"/>
              </a:spcBef>
            </a:pPr>
          </a:p>
          <a:p>
            <a:pPr algn="l">
              <a:lnSpc>
                <a:spcPts val="4478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669856" y="1514802"/>
            <a:ext cx="6208014" cy="55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6"/>
              </a:lnSpc>
              <a:spcBef>
                <a:spcPct val="0"/>
              </a:spcBef>
            </a:pP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Wha</a:t>
            </a: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t You’ll Need to Rent?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233787" y="4630414"/>
            <a:ext cx="3905319" cy="4114800"/>
          </a:xfrm>
          <a:custGeom>
            <a:avLst/>
            <a:gdLst/>
            <a:ahLst/>
            <a:cxnLst/>
            <a:rect r="r" b="b" t="t" l="l"/>
            <a:pathLst>
              <a:path h="4114800" w="3905319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00414" y="4695159"/>
            <a:ext cx="3703320" cy="4114800"/>
          </a:xfrm>
          <a:custGeom>
            <a:avLst/>
            <a:gdLst/>
            <a:ahLst/>
            <a:cxnLst/>
            <a:rect r="r" b="b" t="t" l="l"/>
            <a:pathLst>
              <a:path h="4114800" w="3703320">
                <a:moveTo>
                  <a:pt x="0" y="0"/>
                </a:moveTo>
                <a:lnTo>
                  <a:pt x="3703320" y="0"/>
                </a:lnTo>
                <a:lnTo>
                  <a:pt x="3703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2455" y="1455130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Housing Timeline: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33787" y="2506401"/>
            <a:ext cx="13184912" cy="170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6621" indent="-353311" lvl="1">
              <a:lnSpc>
                <a:spcPts val="4582"/>
              </a:lnSpc>
              <a:buFont typeface="Arial"/>
              <a:buChar char="•"/>
            </a:pPr>
            <a:r>
              <a:rPr lang="en-US" sz="327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Looking for new apartment: 45-60 days</a:t>
            </a:r>
          </a:p>
          <a:p>
            <a:pPr algn="l" marL="706621" indent="-353311" lvl="1">
              <a:lnSpc>
                <a:spcPts val="4582"/>
              </a:lnSpc>
              <a:buFont typeface="Arial"/>
              <a:buChar char="•"/>
            </a:pPr>
            <a:r>
              <a:rPr lang="en-US" sz="327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Renewal: 60 days</a:t>
            </a:r>
          </a:p>
          <a:p>
            <a:pPr algn="l" marL="706621" indent="-353311" lvl="1">
              <a:lnSpc>
                <a:spcPts val="4582"/>
              </a:lnSpc>
              <a:buFont typeface="Arial"/>
              <a:buChar char="•"/>
            </a:pPr>
            <a:r>
              <a:rPr lang="en-US" sz="3272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NOW!!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88654" y="1514802"/>
            <a:ext cx="8615080" cy="55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6"/>
              </a:lnSpc>
              <a:spcBef>
                <a:spcPct val="0"/>
              </a:spcBef>
            </a:pP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When</a:t>
            </a: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To Start Looking for Housing?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706" y="0"/>
            <a:ext cx="16855636" cy="450526"/>
            <a:chOff x="0" y="0"/>
            <a:chExt cx="5701783" cy="152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01783" cy="152400"/>
            </a:xfrm>
            <a:custGeom>
              <a:avLst/>
              <a:gdLst/>
              <a:ahLst/>
              <a:cxnLst/>
              <a:rect r="r" b="b" t="t" l="l"/>
              <a:pathLst>
                <a:path h="152400" w="5701783">
                  <a:moveTo>
                    <a:pt x="0" y="0"/>
                  </a:moveTo>
                  <a:lnTo>
                    <a:pt x="5701783" y="0"/>
                  </a:lnTo>
                  <a:lnTo>
                    <a:pt x="570178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AD0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52455" y="1455130"/>
            <a:ext cx="7853214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b="true" sz="4153" spc="128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Understanding Leases: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06066" y="1514802"/>
            <a:ext cx="3910472" cy="55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6"/>
              </a:lnSpc>
              <a:spcBef>
                <a:spcPct val="0"/>
              </a:spcBef>
            </a:pP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Wha</a:t>
            </a:r>
            <a:r>
              <a:rPr lang="en-US" sz="3696" spc="114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t is a Lease?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77983" y="3249030"/>
            <a:ext cx="8961081" cy="308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📝 A legal rental agreement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✔ Protects tenant &amp; landlord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🔒 Locks your rent rate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🕵️ Inspect before signing</a:t>
            </a:r>
          </a:p>
          <a:p>
            <a:pPr algn="l">
              <a:lnSpc>
                <a:spcPts val="4896"/>
              </a:lnSpc>
              <a:spcBef>
                <a:spcPct val="0"/>
              </a:spcBef>
            </a:pPr>
            <a:r>
              <a:rPr lang="en-US" sz="4080" spc="126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 📌 Note and photograph damages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506" y="9855779"/>
            <a:ext cx="15540794" cy="29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  <a:spcBef>
                <a:spcPct val="0"/>
              </a:spcBef>
            </a:pPr>
            <a:r>
              <a:rPr lang="en-US" b="true" sz="1870" spc="57">
                <a:solidFill>
                  <a:srgbClr val="3333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*Source: </a:t>
            </a:r>
            <a:r>
              <a:rPr lang="en-US" sz="1870" spc="57">
                <a:solidFill>
                  <a:srgbClr val="333333"/>
                </a:solidFill>
                <a:latin typeface="Canva Sans"/>
                <a:ea typeface="Canva Sans"/>
                <a:cs typeface="Canva Sans"/>
                <a:sym typeface="Canva Sans"/>
              </a:rPr>
              <a:t>https://studentaffairs.umbc.edu/student-support/retriever-support-services/off-campus-housing-resources/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DAGmL8_C3No</dc:identifier>
  <dcterms:modified xsi:type="dcterms:W3CDTF">2011-08-01T06:04:30Z</dcterms:modified>
  <cp:revision>1</cp:revision>
  <dc:title>Retriever Support Services (RSS)</dc:title>
</cp:coreProperties>
</file>